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38"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288" r:id="rId42"/>
    <p:sldId id="33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6" d="100"/>
          <a:sy n="86" d="100"/>
        </p:scale>
        <p:origin x="75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Robin Singh</a:t>
            </a:r>
          </a:p>
          <a:p>
            <a:r>
              <a:rPr lang="en-US" dirty="0">
                <a:solidFill>
                  <a:schemeClr val="bg2"/>
                </a:solidFill>
                <a:latin typeface="Abadi"/>
                <a:ea typeface="SF Pro" pitchFamily="2" charset="0"/>
                <a:cs typeface="SF Pro" pitchFamily="2" charset="0"/>
              </a:rPr>
              <a:t>19/05/2025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6086" y="1498700"/>
            <a:ext cx="5081886"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6025645"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Launch success yearly trend </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visualization we have used  scatter plot , bar plot , line plot .</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oogle Shape;540;p75">
            <a:extLst>
              <a:ext uri="{FF2B5EF4-FFF2-40B4-BE49-F238E27FC236}">
                <a16:creationId xmlns:a16="http://schemas.microsoft.com/office/drawing/2014/main" id="{3412C71C-535F-B934-FF3C-050FD4B4453F}"/>
              </a:ext>
            </a:extLst>
          </p:cNvPr>
          <p:cNvPicPr preferRelativeResize="0"/>
          <p:nvPr/>
        </p:nvPicPr>
        <p:blipFill rotWithShape="1">
          <a:blip r:embed="rId3">
            <a:alphaModFix/>
          </a:blip>
          <a:srcRect l="34859" t="10387" r="-331"/>
          <a:stretch/>
        </p:blipFill>
        <p:spPr>
          <a:xfrm>
            <a:off x="7611762" y="1495703"/>
            <a:ext cx="4416136" cy="4608169"/>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700" dirty="0">
                <a:latin typeface="Abadi"/>
              </a:rPr>
              <a:t>The names of unique launch sites in the space mission.</a:t>
            </a:r>
          </a:p>
          <a:p>
            <a:pPr lvl="1">
              <a:lnSpc>
                <a:spcPct val="100000"/>
              </a:lnSpc>
              <a:spcBef>
                <a:spcPts val="1400"/>
              </a:spcBef>
            </a:pPr>
            <a:r>
              <a:rPr lang="en-US" sz="1700" dirty="0">
                <a:latin typeface="Abadi"/>
              </a:rPr>
              <a:t>The total payload mass carried by boosters launched by NASA (CRS)</a:t>
            </a:r>
          </a:p>
          <a:p>
            <a:pPr lvl="1">
              <a:lnSpc>
                <a:spcPct val="100000"/>
              </a:lnSpc>
              <a:spcBef>
                <a:spcPts val="1400"/>
              </a:spcBef>
            </a:pPr>
            <a:r>
              <a:rPr lang="en-US" sz="1700" dirty="0">
                <a:latin typeface="Abadi"/>
              </a:rPr>
              <a:t>The average payload mass carried by booster version F9 v1.1</a:t>
            </a:r>
          </a:p>
          <a:p>
            <a:pPr lvl="1">
              <a:lnSpc>
                <a:spcPct val="100000"/>
              </a:lnSpc>
              <a:spcBef>
                <a:spcPts val="1400"/>
              </a:spcBef>
            </a:pPr>
            <a:r>
              <a:rPr lang="en-US" sz="1700" dirty="0">
                <a:latin typeface="Abadi"/>
              </a:rPr>
              <a:t>The total number of successful and failure mission outcomes</a:t>
            </a:r>
          </a:p>
          <a:p>
            <a:pPr lvl="1">
              <a:lnSpc>
                <a:spcPct val="100000"/>
              </a:lnSpc>
              <a:spcBef>
                <a:spcPts val="1400"/>
              </a:spcBef>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447411"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plotted all launch sites on the Folium map and incorporated various map elements like markers, circles, and lines to visually represent the success or failure of launches at each location.</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were categorized into two classes: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By utilizing color-coded marker clusters, we analyzed which launch sites demonstrated a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measured the distances between launch sites and their surrounding infrastructure. Additionally, we explored key questions such as::</a:t>
            </a:r>
          </a:p>
          <a:p>
            <a:pPr lvl="1">
              <a:lnSpc>
                <a:spcPct val="100000"/>
              </a:lnSpc>
              <a:spcBef>
                <a:spcPts val="1400"/>
              </a:spcBef>
            </a:pPr>
            <a:r>
              <a:rPr lang="en-US" sz="1800" dirty="0">
                <a:latin typeface="Abadi" panose="020B0604020104020204" pitchFamily="34" charset="0"/>
              </a:rPr>
              <a:t>Are launch sites located near railways, highways, or coastlines?</a:t>
            </a:r>
          </a:p>
          <a:p>
            <a:pPr lvl="1">
              <a:lnSpc>
                <a:spcPct val="100000"/>
              </a:lnSpc>
              <a:spcBef>
                <a:spcPts val="1400"/>
              </a:spcBef>
            </a:pPr>
            <a:r>
              <a:rPr lang="en-US" sz="1800" dirty="0">
                <a:latin typeface="Abadi" panose="020B0604020104020204" pitchFamily="34" charset="0"/>
              </a:rPr>
              <a:t>Do launch sites maintain a specific distance from cities?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developed an interactive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A pie chart was created to visualize the total number of launches at each site.</a:t>
            </a:r>
          </a:p>
          <a:p>
            <a:pPr>
              <a:lnSpc>
                <a:spcPct val="100000"/>
              </a:lnSpc>
              <a:spcBef>
                <a:spcPts val="1400"/>
              </a:spcBef>
            </a:pPr>
            <a:r>
              <a:rPr lang="en-US" sz="2200" dirty="0">
                <a:solidFill>
                  <a:schemeClr val="accent3">
                    <a:lumMod val="25000"/>
                  </a:schemeClr>
                </a:solidFill>
                <a:latin typeface="Abadi"/>
              </a:rPr>
              <a:t>A scatter plot was generated to examine the relationship between launch outcomes and payload mass (Kg) across different booster versions.</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752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and processed the data using NumPy and pandas, followed by data transformation and splitting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built, and hyperparameters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the primary evaluation metric, and we enhanced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best-performing classification model was identified based on its performance.</a:t>
            </a:r>
          </a:p>
          <a:p>
            <a:r>
              <a:rPr lang="en-US" sz="2400" dirty="0" err="1"/>
              <a:t>Github</a:t>
            </a:r>
            <a:r>
              <a:rPr lang="en-US" sz="2400" dirty="0"/>
              <a:t> link : https://github.com/RobinSingh410/IBM_Data_Science_Capstone.git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646367"/>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D12FCAD8-6117-FE0C-3417-81472F72A918}"/>
              </a:ext>
            </a:extLst>
          </p:cNvPr>
          <p:cNvPicPr>
            <a:picLocks noChangeAspect="1"/>
          </p:cNvPicPr>
          <p:nvPr/>
        </p:nvPicPr>
        <p:blipFill>
          <a:blip r:embed="rId3"/>
          <a:stretch>
            <a:fillRect/>
          </a:stretch>
        </p:blipFill>
        <p:spPr>
          <a:xfrm>
            <a:off x="799500" y="2996962"/>
            <a:ext cx="10022988" cy="32294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540B75F-3012-E1E9-D3B6-1883D62EED50}"/>
              </a:ext>
            </a:extLst>
          </p:cNvPr>
          <p:cNvPicPr>
            <a:picLocks noChangeAspect="1"/>
          </p:cNvPicPr>
          <p:nvPr/>
        </p:nvPicPr>
        <p:blipFill>
          <a:blip r:embed="rId2"/>
          <a:stretch>
            <a:fillRect/>
          </a:stretch>
        </p:blipFill>
        <p:spPr>
          <a:xfrm>
            <a:off x="734028" y="2676560"/>
            <a:ext cx="10047040" cy="3349013"/>
          </a:xfrm>
          <a:prstGeom prst="rect">
            <a:avLst/>
          </a:prstGeom>
        </p:spPr>
      </p:pic>
      <p:sp>
        <p:nvSpPr>
          <p:cNvPr id="7" name="Content Placeholder 2">
            <a:extLst>
              <a:ext uri="{FF2B5EF4-FFF2-40B4-BE49-F238E27FC236}">
                <a16:creationId xmlns:a16="http://schemas.microsoft.com/office/drawing/2014/main" id="{99B6BE5C-D4C5-65B8-8526-8943F8AE01D6}"/>
              </a:ext>
            </a:extLst>
          </p:cNvPr>
          <p:cNvSpPr txBox="1">
            <a:spLocks/>
          </p:cNvSpPr>
          <p:nvPr/>
        </p:nvSpPr>
        <p:spPr>
          <a:xfrm>
            <a:off x="864973" y="1376353"/>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a:t>
            </a:r>
          </a:p>
        </p:txBody>
      </p:sp>
    </p:spTree>
    <p:extLst>
      <p:ext uri="{BB962C8B-B14F-4D97-AF65-F5344CB8AC3E}">
        <p14:creationId xmlns:p14="http://schemas.microsoft.com/office/powerpoint/2010/main" val="39568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ES-L1, GEO, HEO,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Orbits with 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B09D10-38F5-F7AE-11B6-EEC5AD3B0373}"/>
              </a:ext>
            </a:extLst>
          </p:cNvPr>
          <p:cNvPicPr>
            <a:picLocks noChangeAspect="1"/>
          </p:cNvPicPr>
          <p:nvPr/>
        </p:nvPicPr>
        <p:blipFill>
          <a:blip r:embed="rId2"/>
          <a:stretch>
            <a:fillRect/>
          </a:stretch>
        </p:blipFill>
        <p:spPr>
          <a:xfrm>
            <a:off x="5081624" y="1679968"/>
            <a:ext cx="6649932" cy="4345605"/>
          </a:xfrm>
          <a:prstGeom prst="rect">
            <a:avLst/>
          </a:prstGeom>
        </p:spPr>
      </p:pic>
    </p:spTree>
    <p:extLst>
      <p:ext uri="{BB962C8B-B14F-4D97-AF65-F5344CB8AC3E}">
        <p14:creationId xmlns:p14="http://schemas.microsoft.com/office/powerpoint/2010/main" val="39001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2189"/>
            <a:ext cx="10515600" cy="12104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1862326D-1DB6-D5E2-B8F7-334CAE7C8D4B}"/>
              </a:ext>
            </a:extLst>
          </p:cNvPr>
          <p:cNvPicPr>
            <a:picLocks noChangeAspect="1"/>
          </p:cNvPicPr>
          <p:nvPr/>
        </p:nvPicPr>
        <p:blipFill>
          <a:blip r:embed="rId3"/>
          <a:stretch>
            <a:fillRect/>
          </a:stretch>
        </p:blipFill>
        <p:spPr>
          <a:xfrm>
            <a:off x="981245" y="3051980"/>
            <a:ext cx="10004671" cy="32673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1769302"/>
            <a:ext cx="10687961" cy="9613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1921122-E29F-3560-8A88-5484ABD83D2E}"/>
              </a:ext>
            </a:extLst>
          </p:cNvPr>
          <p:cNvPicPr>
            <a:picLocks noChangeAspect="1"/>
          </p:cNvPicPr>
          <p:nvPr/>
        </p:nvPicPr>
        <p:blipFill>
          <a:blip r:embed="rId3"/>
          <a:stretch>
            <a:fillRect/>
          </a:stretch>
        </p:blipFill>
        <p:spPr>
          <a:xfrm>
            <a:off x="1055671" y="3018772"/>
            <a:ext cx="9739686" cy="33005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925167" cy="21139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4F3345-E680-9CDB-3907-92B87CAEEC23}"/>
              </a:ext>
            </a:extLst>
          </p:cNvPr>
          <p:cNvPicPr>
            <a:picLocks noChangeAspect="1"/>
          </p:cNvPicPr>
          <p:nvPr/>
        </p:nvPicPr>
        <p:blipFill>
          <a:blip r:embed="rId2"/>
          <a:stretch>
            <a:fillRect/>
          </a:stretch>
        </p:blipFill>
        <p:spPr>
          <a:xfrm>
            <a:off x="4161080" y="1456540"/>
            <a:ext cx="6673933" cy="47300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474"/>
            <a:ext cx="8135995" cy="7797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2500B7B-75E2-4087-FF75-C36AECCBB2A4}"/>
              </a:ext>
            </a:extLst>
          </p:cNvPr>
          <p:cNvPicPr>
            <a:picLocks noChangeAspect="1"/>
          </p:cNvPicPr>
          <p:nvPr/>
        </p:nvPicPr>
        <p:blipFill>
          <a:blip r:embed="rId2"/>
          <a:stretch>
            <a:fillRect/>
          </a:stretch>
        </p:blipFill>
        <p:spPr>
          <a:xfrm>
            <a:off x="2305539" y="2227263"/>
            <a:ext cx="6727625" cy="439164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5" name="Picture 4">
            <a:extLst>
              <a:ext uri="{FF2B5EF4-FFF2-40B4-BE49-F238E27FC236}">
                <a16:creationId xmlns:a16="http://schemas.microsoft.com/office/drawing/2014/main" id="{ABC7B95E-6E8E-3AAF-EEDA-197F54710FE3}"/>
              </a:ext>
            </a:extLst>
          </p:cNvPr>
          <p:cNvPicPr>
            <a:picLocks noChangeAspect="1"/>
          </p:cNvPicPr>
          <p:nvPr/>
        </p:nvPicPr>
        <p:blipFill>
          <a:blip r:embed="rId3"/>
          <a:stretch>
            <a:fillRect/>
          </a:stretch>
        </p:blipFill>
        <p:spPr>
          <a:xfrm>
            <a:off x="0" y="2087668"/>
            <a:ext cx="12192000" cy="30939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545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2C4F868-A7D4-40CA-0481-39508CEBC9BF}"/>
              </a:ext>
            </a:extLst>
          </p:cNvPr>
          <p:cNvPicPr>
            <a:picLocks noChangeAspect="1"/>
          </p:cNvPicPr>
          <p:nvPr/>
        </p:nvPicPr>
        <p:blipFill>
          <a:blip r:embed="rId3"/>
          <a:stretch>
            <a:fillRect/>
          </a:stretch>
        </p:blipFill>
        <p:spPr>
          <a:xfrm>
            <a:off x="770010" y="2800686"/>
            <a:ext cx="10425300" cy="24501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01124"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66032FC7-92D7-97FB-362E-4E6A0C24CB84}"/>
              </a:ext>
            </a:extLst>
          </p:cNvPr>
          <p:cNvPicPr>
            <a:picLocks noChangeAspect="1"/>
          </p:cNvPicPr>
          <p:nvPr/>
        </p:nvPicPr>
        <p:blipFill>
          <a:blip r:embed="rId2"/>
          <a:stretch>
            <a:fillRect/>
          </a:stretch>
        </p:blipFill>
        <p:spPr>
          <a:xfrm>
            <a:off x="941053" y="2687175"/>
            <a:ext cx="10237500" cy="26329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1260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16A5AF8E-01C6-08A9-2819-99C017D6580D}"/>
              </a:ext>
            </a:extLst>
          </p:cNvPr>
          <p:cNvPicPr>
            <a:picLocks noChangeAspect="1"/>
          </p:cNvPicPr>
          <p:nvPr/>
        </p:nvPicPr>
        <p:blipFill>
          <a:blip r:embed="rId2"/>
          <a:stretch>
            <a:fillRect/>
          </a:stretch>
        </p:blipFill>
        <p:spPr>
          <a:xfrm>
            <a:off x="957340" y="2726946"/>
            <a:ext cx="10277320" cy="25931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0859"/>
            <a:ext cx="9745589" cy="7923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735E6A82-2DD6-CB5A-BF68-012C0DA5114F}"/>
              </a:ext>
            </a:extLst>
          </p:cNvPr>
          <p:cNvPicPr>
            <a:picLocks noChangeAspect="1"/>
          </p:cNvPicPr>
          <p:nvPr/>
        </p:nvPicPr>
        <p:blipFill>
          <a:blip r:embed="rId2"/>
          <a:stretch>
            <a:fillRect/>
          </a:stretch>
        </p:blipFill>
        <p:spPr>
          <a:xfrm>
            <a:off x="514263" y="2751024"/>
            <a:ext cx="11027096" cy="277080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38099"/>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88598"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2826B19C-28F6-6A42-5678-51CC09549610}"/>
              </a:ext>
            </a:extLst>
          </p:cNvPr>
          <p:cNvPicPr>
            <a:picLocks noChangeAspect="1"/>
          </p:cNvPicPr>
          <p:nvPr/>
        </p:nvPicPr>
        <p:blipFill>
          <a:blip r:embed="rId2"/>
          <a:stretch>
            <a:fillRect/>
          </a:stretch>
        </p:blipFill>
        <p:spPr>
          <a:xfrm>
            <a:off x="1246525" y="2688355"/>
            <a:ext cx="9169689" cy="33497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28"/>
            <a:ext cx="10140160" cy="6921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Listed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F0B20B73-3A89-92E1-2C6C-DA944AF5B531}"/>
              </a:ext>
            </a:extLst>
          </p:cNvPr>
          <p:cNvPicPr>
            <a:picLocks noChangeAspect="1"/>
          </p:cNvPicPr>
          <p:nvPr/>
        </p:nvPicPr>
        <p:blipFill>
          <a:blip r:embed="rId2"/>
          <a:stretch>
            <a:fillRect/>
          </a:stretch>
        </p:blipFill>
        <p:spPr>
          <a:xfrm>
            <a:off x="1078521" y="1984119"/>
            <a:ext cx="9259102" cy="45800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6949"/>
            <a:ext cx="9626593" cy="8807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88C0937-DA6F-93F5-0F78-0668E6D688F4}"/>
              </a:ext>
            </a:extLst>
          </p:cNvPr>
          <p:cNvPicPr>
            <a:picLocks noChangeAspect="1"/>
          </p:cNvPicPr>
          <p:nvPr/>
        </p:nvPicPr>
        <p:blipFill>
          <a:blip r:embed="rId3"/>
          <a:stretch>
            <a:fillRect/>
          </a:stretch>
        </p:blipFill>
        <p:spPr>
          <a:xfrm>
            <a:off x="557822" y="2860171"/>
            <a:ext cx="10530500" cy="258466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527912"/>
            <a:ext cx="10687964" cy="10428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50F915FE-AFA2-EAD9-320F-6DB09CA225D3}"/>
              </a:ext>
            </a:extLst>
          </p:cNvPr>
          <p:cNvPicPr>
            <a:picLocks noChangeAspect="1"/>
          </p:cNvPicPr>
          <p:nvPr/>
        </p:nvPicPr>
        <p:blipFill>
          <a:blip r:embed="rId2"/>
          <a:stretch>
            <a:fillRect/>
          </a:stretch>
        </p:blipFill>
        <p:spPr>
          <a:xfrm>
            <a:off x="1414557" y="2518736"/>
            <a:ext cx="8341820" cy="38006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a:t>
            </a:r>
          </a:p>
        </p:txBody>
      </p:sp>
      <p:pic>
        <p:nvPicPr>
          <p:cNvPr id="5" name="Picture 4">
            <a:extLst>
              <a:ext uri="{FF2B5EF4-FFF2-40B4-BE49-F238E27FC236}">
                <a16:creationId xmlns:a16="http://schemas.microsoft.com/office/drawing/2014/main" id="{46946CEE-CA84-25ED-E250-7C222B788E12}"/>
              </a:ext>
            </a:extLst>
          </p:cNvPr>
          <p:cNvPicPr>
            <a:picLocks noChangeAspect="1"/>
          </p:cNvPicPr>
          <p:nvPr/>
        </p:nvPicPr>
        <p:blipFill>
          <a:blip r:embed="rId3"/>
          <a:stretch>
            <a:fillRect/>
          </a:stretch>
        </p:blipFill>
        <p:spPr>
          <a:xfrm>
            <a:off x="902917" y="1422888"/>
            <a:ext cx="10249788" cy="51896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76D0EE06-7271-DD04-C27C-7A586107E1FF}"/>
              </a:ext>
            </a:extLst>
          </p:cNvPr>
          <p:cNvPicPr>
            <a:picLocks noChangeAspect="1"/>
          </p:cNvPicPr>
          <p:nvPr/>
        </p:nvPicPr>
        <p:blipFill>
          <a:blip r:embed="rId3"/>
          <a:stretch>
            <a:fillRect/>
          </a:stretch>
        </p:blipFill>
        <p:spPr>
          <a:xfrm>
            <a:off x="1577066" y="1384742"/>
            <a:ext cx="9037868" cy="50424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5" name="Picture 4">
            <a:extLst>
              <a:ext uri="{FF2B5EF4-FFF2-40B4-BE49-F238E27FC236}">
                <a16:creationId xmlns:a16="http://schemas.microsoft.com/office/drawing/2014/main" id="{EBE5757C-ABEA-0EE4-C185-6DA048CC4456}"/>
              </a:ext>
            </a:extLst>
          </p:cNvPr>
          <p:cNvPicPr>
            <a:picLocks noChangeAspect="1"/>
          </p:cNvPicPr>
          <p:nvPr/>
        </p:nvPicPr>
        <p:blipFill>
          <a:blip r:embed="rId2"/>
          <a:stretch>
            <a:fillRect/>
          </a:stretch>
        </p:blipFill>
        <p:spPr>
          <a:xfrm>
            <a:off x="1462415" y="1583563"/>
            <a:ext cx="8951668" cy="42034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50922"/>
            <a:ext cx="7346856" cy="789139"/>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with the highest classification accuracy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61F7C5-C7F9-0AF1-E657-964D065B8A15}"/>
              </a:ext>
            </a:extLst>
          </p:cNvPr>
          <p:cNvPicPr>
            <a:picLocks noChangeAspect="1"/>
          </p:cNvPicPr>
          <p:nvPr/>
        </p:nvPicPr>
        <p:blipFill>
          <a:blip r:embed="rId2"/>
          <a:stretch>
            <a:fillRect/>
          </a:stretch>
        </p:blipFill>
        <p:spPr>
          <a:xfrm>
            <a:off x="494715" y="2740928"/>
            <a:ext cx="11202569" cy="2958414"/>
          </a:xfrm>
          <a:prstGeom prst="rect">
            <a:avLst/>
          </a:prstGeom>
        </p:spPr>
      </p:pic>
    </p:spTree>
    <p:extLst>
      <p:ext uri="{BB962C8B-B14F-4D97-AF65-F5344CB8AC3E}">
        <p14:creationId xmlns:p14="http://schemas.microsoft.com/office/powerpoint/2010/main" val="154407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Questions to be answered</a:t>
            </a:r>
          </a:p>
          <a:p>
            <a:pPr marL="457200" lvl="1" indent="0">
              <a:spcBef>
                <a:spcPts val="1400"/>
              </a:spcBef>
              <a:buNone/>
            </a:pPr>
            <a:r>
              <a:rPr lang="en-US" sz="1800" dirty="0">
                <a:solidFill>
                  <a:schemeClr val="accent3">
                    <a:lumMod val="25000"/>
                  </a:schemeClr>
                </a:solidFill>
                <a:latin typeface="Abadi" panose="020B0604020104020204" pitchFamily="34" charset="0"/>
              </a:rPr>
              <a:t>- How do variables such as payload mass, launch site, number of flights, and orbits affect the success of the first stage landing?</a:t>
            </a:r>
          </a:p>
          <a:p>
            <a:pPr marL="457200" lvl="1" indent="0">
              <a:spcBef>
                <a:spcPts val="1400"/>
              </a:spcBef>
              <a:buNone/>
            </a:pPr>
            <a:r>
              <a:rPr lang="en-US" sz="1800" dirty="0">
                <a:solidFill>
                  <a:schemeClr val="accent3">
                    <a:lumMod val="25000"/>
                  </a:schemeClr>
                </a:solidFill>
                <a:latin typeface="Abadi" panose="020B0604020104020204" pitchFamily="34" charset="0"/>
              </a:rPr>
              <a:t>- Does the rate of successful landings increase over the years?</a:t>
            </a:r>
          </a:p>
          <a:p>
            <a:pPr marL="457200" lvl="1" indent="0">
              <a:spcBef>
                <a:spcPts val="1400"/>
              </a:spcBef>
              <a:buNone/>
            </a:pPr>
            <a:r>
              <a:rPr lang="en-US" sz="1800" dirty="0">
                <a:solidFill>
                  <a:schemeClr val="accent3">
                    <a:lumMod val="25000"/>
                  </a:schemeClr>
                </a:solidFill>
                <a:latin typeface="Abadi" panose="020B0604020104020204" pitchFamily="34" charset="0"/>
              </a:rPr>
              <a:t>- What is the best algorithm that can be used for binary classification in this case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2561912" cy="18757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8E8AC17-AA72-473A-D22C-34B8D197BD65}"/>
              </a:ext>
            </a:extLst>
          </p:cNvPr>
          <p:cNvPicPr>
            <a:picLocks noChangeAspect="1"/>
          </p:cNvPicPr>
          <p:nvPr/>
        </p:nvPicPr>
        <p:blipFill>
          <a:blip r:embed="rId3"/>
          <a:stretch>
            <a:fillRect/>
          </a:stretch>
        </p:blipFill>
        <p:spPr>
          <a:xfrm>
            <a:off x="4792431" y="1831932"/>
            <a:ext cx="5453859" cy="40835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81209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emerged as the best-performing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 tend to have higher success rates compared to those with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are strategically located near the Equator and in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has shown a steady increase, particularly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KSC LC-39A recorded the highest number of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and SSO demonstrated the highest success rates, with some achieving a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07130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rPr>
              <a:t>https://github.com/RobinSingh410/IBM_Data_Science_Capstone.git</a:t>
            </a:r>
            <a:endParaRPr lang="en-US" sz="16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0CB5EC05-39FF-EEA5-25A9-822E3BD52B52}"/>
              </a:ext>
            </a:extLst>
          </p:cNvPr>
          <p:cNvPicPr>
            <a:picLocks noChangeAspect="1"/>
          </p:cNvPicPr>
          <p:nvPr/>
        </p:nvPicPr>
        <p:blipFill>
          <a:blip r:embed="rId3"/>
          <a:stretch>
            <a:fillRect/>
          </a:stretch>
        </p:blipFill>
        <p:spPr>
          <a:xfrm>
            <a:off x="5568904" y="1735427"/>
            <a:ext cx="6291735" cy="393388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3547811"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426DCC47-A1DC-E8E7-355B-86A5B0590188}"/>
              </a:ext>
            </a:extLst>
          </p:cNvPr>
          <p:cNvPicPr>
            <a:picLocks noChangeAspect="1"/>
          </p:cNvPicPr>
          <p:nvPr/>
        </p:nvPicPr>
        <p:blipFill>
          <a:blip r:embed="rId3"/>
          <a:stretch>
            <a:fillRect/>
          </a:stretch>
        </p:blipFill>
        <p:spPr>
          <a:xfrm>
            <a:off x="4583547" y="1588342"/>
            <a:ext cx="6944112" cy="41555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1618</TotalTime>
  <Words>1577</Words>
  <Application>Microsoft Office PowerPoint</Application>
  <PresentationFormat>Widescreen</PresentationFormat>
  <Paragraphs>192</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Robin Singh</dc:creator>
  <cp:lastModifiedBy>Robin Singh</cp:lastModifiedBy>
  <cp:revision>207</cp:revision>
  <dcterms:created xsi:type="dcterms:W3CDTF">2021-04-29T18:58:34Z</dcterms:created>
  <dcterms:modified xsi:type="dcterms:W3CDTF">2025-03-20T16:43:45Z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